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7" r:id="rId11"/>
    <p:sldId id="268" r:id="rId12"/>
    <p:sldId id="274" r:id="rId13"/>
    <p:sldId id="269" r:id="rId14"/>
    <p:sldId id="270" r:id="rId15"/>
    <p:sldId id="271" r:id="rId16"/>
    <p:sldId id="272" r:id="rId17"/>
    <p:sldId id="273" r:id="rId18"/>
  </p:sldIdLst>
  <p:sldSz cx="14630400" cy="8229600"/>
  <p:notesSz cx="8229600" cy="146304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31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354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Telecom Customer Churn Analysis using Data Mining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5065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Domain: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Data Mining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Student Name: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________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58109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Supervisor: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________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1646"/>
            <a:ext cx="64550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Results &amp; Best Model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7546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All models compared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2213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Random Forest achieved best performance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46880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High accuracy and F1-score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51548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Selected as final model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479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Demo Video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910959"/>
            <a:ext cx="12954952" cy="2818328"/>
          </a:xfrm>
          <a:prstGeom prst="roundRect">
            <a:avLst>
              <a:gd name="adj" fmla="val 5191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910959"/>
            <a:ext cx="121920" cy="2818328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1807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Demonstrates: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98959" y="3676293"/>
            <a:ext cx="12323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Loading dataset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98959" y="4143018"/>
            <a:ext cx="12323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Running trained models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98959" y="4609743"/>
            <a:ext cx="12323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Evaluating results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98959" y="5076468"/>
            <a:ext cx="12323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Predicting churn for new customers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37724" y="59984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(Demo video shown during presentation)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20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568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Business Benefits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2738676"/>
            <a:ext cx="6357818" cy="1787962"/>
          </a:xfrm>
          <a:prstGeom prst="roundRect">
            <a:avLst>
              <a:gd name="adj" fmla="val 2008"/>
            </a:avLst>
          </a:prstGeom>
          <a:solidFill>
            <a:srgbClr val="2B2952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9779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3175397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935373"/>
            <a:ext cx="39363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Reduced customer churn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34858" y="2738676"/>
            <a:ext cx="6357818" cy="1787962"/>
          </a:xfrm>
          <a:prstGeom prst="roundRect">
            <a:avLst>
              <a:gd name="adj" fmla="val 2008"/>
            </a:avLst>
          </a:prstGeom>
          <a:solidFill>
            <a:srgbClr val="2B2952"/>
          </a:solidFill>
          <a:ln/>
        </p:spPr>
      </p:sp>
      <p:sp>
        <p:nvSpPr>
          <p:cNvPr id="8" name="Shape 5"/>
          <p:cNvSpPr/>
          <p:nvPr/>
        </p:nvSpPr>
        <p:spPr>
          <a:xfrm>
            <a:off x="7674173" y="2977991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1579" y="3175397"/>
            <a:ext cx="323136" cy="3231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674173" y="3935373"/>
            <a:ext cx="45085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Improved customer retention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837724" y="4765953"/>
            <a:ext cx="6357818" cy="1787962"/>
          </a:xfrm>
          <a:prstGeom prst="roundRect">
            <a:avLst>
              <a:gd name="adj" fmla="val 2008"/>
            </a:avLst>
          </a:prstGeom>
          <a:solidFill>
            <a:srgbClr val="2B2952"/>
          </a:solidFill>
          <a:ln/>
        </p:spPr>
      </p:sp>
      <p:sp>
        <p:nvSpPr>
          <p:cNvPr id="12" name="Shape 8"/>
          <p:cNvSpPr/>
          <p:nvPr/>
        </p:nvSpPr>
        <p:spPr>
          <a:xfrm>
            <a:off x="1077039" y="500526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4445" y="5202674"/>
            <a:ext cx="323136" cy="3231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77039" y="5962650"/>
            <a:ext cx="51038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Data-driven marketing strategies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434858" y="4765953"/>
            <a:ext cx="6357818" cy="1787962"/>
          </a:xfrm>
          <a:prstGeom prst="roundRect">
            <a:avLst>
              <a:gd name="adj" fmla="val 2008"/>
            </a:avLst>
          </a:prstGeom>
          <a:solidFill>
            <a:srgbClr val="2B2952"/>
          </a:solidFill>
          <a:ln/>
        </p:spPr>
      </p:sp>
      <p:sp>
        <p:nvSpPr>
          <p:cNvPr id="16" name="Shape 11"/>
          <p:cNvSpPr/>
          <p:nvPr/>
        </p:nvSpPr>
        <p:spPr>
          <a:xfrm>
            <a:off x="7674173" y="500526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1579" y="5202674"/>
            <a:ext cx="323136" cy="3231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74173" y="5962650"/>
            <a:ext cx="41395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Increased revenue stability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122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Challenges Faced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3694986"/>
            <a:ext cx="6357818" cy="891540"/>
          </a:xfrm>
          <a:prstGeom prst="roundRect">
            <a:avLst>
              <a:gd name="adj" fmla="val 16410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694986"/>
            <a:ext cx="121920" cy="89154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964781"/>
            <a:ext cx="3695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Handling missing values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34858" y="3694986"/>
            <a:ext cx="6357818" cy="891540"/>
          </a:xfrm>
          <a:prstGeom prst="roundRect">
            <a:avLst>
              <a:gd name="adj" fmla="val 16410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04378" y="3694986"/>
            <a:ext cx="121920" cy="89154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8" name="Text 6"/>
          <p:cNvSpPr/>
          <p:nvPr/>
        </p:nvSpPr>
        <p:spPr>
          <a:xfrm>
            <a:off x="7796093" y="39647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Feature selection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37724" y="4825841"/>
            <a:ext cx="6357818" cy="891540"/>
          </a:xfrm>
          <a:prstGeom prst="roundRect">
            <a:avLst>
              <a:gd name="adj" fmla="val 16410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07244" y="4825841"/>
            <a:ext cx="121920" cy="89154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1" name="Text 9"/>
          <p:cNvSpPr/>
          <p:nvPr/>
        </p:nvSpPr>
        <p:spPr>
          <a:xfrm>
            <a:off x="1198959" y="5095637"/>
            <a:ext cx="29081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Model comparison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34858" y="4825841"/>
            <a:ext cx="6357818" cy="891540"/>
          </a:xfrm>
          <a:prstGeom prst="roundRect">
            <a:avLst>
              <a:gd name="adj" fmla="val 16410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404378" y="4825841"/>
            <a:ext cx="121920" cy="891540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4" name="Text 12"/>
          <p:cNvSpPr/>
          <p:nvPr/>
        </p:nvSpPr>
        <p:spPr>
          <a:xfrm>
            <a:off x="7796093" y="50956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Class imbalance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877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Conclusion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52507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Data mining effectively predicts customer churn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5717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Multiple models improve reliability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618422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Project supports business decision making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665095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Solution is scalable and practical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3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QnAs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96697" y="3919299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Q: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Why churn prediction is important? </a:t>
            </a: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It helps reduce customer loss and revenue decline.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3650099"/>
            <a:ext cx="30480" cy="921425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1196697" y="5109924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Q: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Why multiple models were used? </a:t>
            </a:r>
            <a:r>
              <a:rPr lang="en-US" sz="1850" b="1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A:</a:t>
            </a: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 To compare performance and select the best classifier.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837724" y="4840724"/>
            <a:ext cx="30480" cy="921425"/>
          </a:xfrm>
          <a:prstGeom prst="rect">
            <a:avLst/>
          </a:prstGeom>
          <a:solidFill>
            <a:srgbClr val="8061FF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792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Thank You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942278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Questions?</a:t>
            </a:r>
            <a:endParaRPr lang="en-US" sz="8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28900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Introduction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497" y="3678376"/>
            <a:ext cx="358973" cy="3589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5559" y="3670935"/>
            <a:ext cx="554997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Customer churn is a major problem in the telecom industry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4516" y="3678376"/>
            <a:ext cx="358973" cy="3589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42578" y="3670935"/>
            <a:ext cx="55500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Losing customers directly impacts revenue and growth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497" y="4882575"/>
            <a:ext cx="358973" cy="358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15559" y="4875133"/>
            <a:ext cx="554997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Data mining helps analyze large customer datasets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4516" y="4882575"/>
            <a:ext cx="358973" cy="35897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242578" y="4875133"/>
            <a:ext cx="55500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This project predicts churn to support retention strategies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0636"/>
            <a:ext cx="487977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Problem Statement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37724" y="3272671"/>
            <a:ext cx="6357818" cy="1243489"/>
          </a:xfrm>
          <a:prstGeom prst="roundRect">
            <a:avLst>
              <a:gd name="adj" fmla="val 11766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272671"/>
            <a:ext cx="121920" cy="1243489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542467"/>
            <a:ext cx="57267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Telecom companies face high customer attrition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34858" y="3272671"/>
            <a:ext cx="6357818" cy="1243489"/>
          </a:xfrm>
          <a:prstGeom prst="roundRect">
            <a:avLst>
              <a:gd name="adj" fmla="val 11766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04378" y="3272671"/>
            <a:ext cx="121920" cy="1243489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8" name="Text 6"/>
          <p:cNvSpPr/>
          <p:nvPr/>
        </p:nvSpPr>
        <p:spPr>
          <a:xfrm>
            <a:off x="7796093" y="3542467"/>
            <a:ext cx="57267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Manual analysis is inefficient and time-consuming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837724" y="4755475"/>
            <a:ext cx="6357818" cy="1243489"/>
          </a:xfrm>
          <a:prstGeom prst="roundRect">
            <a:avLst>
              <a:gd name="adj" fmla="val 11766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07244" y="4755475"/>
            <a:ext cx="121920" cy="1243489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1" name="Text 9"/>
          <p:cNvSpPr/>
          <p:nvPr/>
        </p:nvSpPr>
        <p:spPr>
          <a:xfrm>
            <a:off x="1198959" y="5025271"/>
            <a:ext cx="57267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Need for automated churn prediction system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34858" y="4755475"/>
            <a:ext cx="6357818" cy="1243489"/>
          </a:xfrm>
          <a:prstGeom prst="roundRect">
            <a:avLst>
              <a:gd name="adj" fmla="val 11766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404378" y="4755475"/>
            <a:ext cx="121920" cy="1243489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4" name="Text 12"/>
          <p:cNvSpPr/>
          <p:nvPr/>
        </p:nvSpPr>
        <p:spPr>
          <a:xfrm>
            <a:off x="7796093" y="5025271"/>
            <a:ext cx="57267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Goal: Identify customers likely to churn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09800"/>
            <a:ext cx="452520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Project Objectives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25183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01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3628192"/>
            <a:ext cx="4158734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808809"/>
            <a:ext cx="41587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Analyze telecom customer data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35773" y="325183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02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35773" y="3628192"/>
            <a:ext cx="4158734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8" name="Text 6"/>
          <p:cNvSpPr/>
          <p:nvPr/>
        </p:nvSpPr>
        <p:spPr>
          <a:xfrm>
            <a:off x="5235773" y="3808809"/>
            <a:ext cx="41587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Identify key factors influencing churn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633823" y="325183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03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33823" y="3628192"/>
            <a:ext cx="4158853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1" name="Text 9"/>
          <p:cNvSpPr/>
          <p:nvPr/>
        </p:nvSpPr>
        <p:spPr>
          <a:xfrm>
            <a:off x="9633823" y="3808809"/>
            <a:ext cx="41588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Build multiple classification models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37724" y="49314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04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837724" y="5307806"/>
            <a:ext cx="635781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4" name="Text 12"/>
          <p:cNvSpPr/>
          <p:nvPr/>
        </p:nvSpPr>
        <p:spPr>
          <a:xfrm>
            <a:off x="837724" y="5488424"/>
            <a:ext cx="46459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Compare model performance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434858" y="4931450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Syne Light" pitchFamily="34" charset="-122"/>
                <a:cs typeface="Times New Roman" panose="02020603050405020304" pitchFamily="18" charset="0"/>
              </a:rPr>
              <a:t>05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34858" y="5307806"/>
            <a:ext cx="6357818" cy="30480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5488424"/>
            <a:ext cx="50275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Predict churn for new customers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3925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SDG Alignment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582936"/>
            <a:ext cx="12954952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7B8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Sustainable Development Goal 9</a:t>
            </a:r>
            <a:r>
              <a:rPr lang="en-US" sz="26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 (Industry, Innovation &amp; Infrastructure)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37724" y="2786539"/>
            <a:ext cx="6357818" cy="2139910"/>
          </a:xfrm>
          <a:prstGeom prst="roundRect">
            <a:avLst>
              <a:gd name="adj" fmla="val 1678"/>
            </a:avLst>
          </a:prstGeom>
          <a:solidFill>
            <a:srgbClr val="2B2952"/>
          </a:solidFill>
          <a:ln/>
        </p:spPr>
      </p:sp>
      <p:sp>
        <p:nvSpPr>
          <p:cNvPr id="5" name="Shape 3"/>
          <p:cNvSpPr/>
          <p:nvPr/>
        </p:nvSpPr>
        <p:spPr>
          <a:xfrm>
            <a:off x="1077039" y="3025854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445" y="3223260"/>
            <a:ext cx="323136" cy="3231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77039" y="3983236"/>
            <a:ext cx="42223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Promotes digital innovation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34858" y="2786539"/>
            <a:ext cx="6357818" cy="2139910"/>
          </a:xfrm>
          <a:prstGeom prst="roundRect">
            <a:avLst>
              <a:gd name="adj" fmla="val 1678"/>
            </a:avLst>
          </a:prstGeom>
          <a:solidFill>
            <a:srgbClr val="2B2952"/>
          </a:solidFill>
          <a:ln/>
        </p:spPr>
      </p:sp>
      <p:sp>
        <p:nvSpPr>
          <p:cNvPr id="9" name="Shape 6"/>
          <p:cNvSpPr/>
          <p:nvPr/>
        </p:nvSpPr>
        <p:spPr>
          <a:xfrm>
            <a:off x="7674173" y="3025854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1579" y="3223260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4173" y="3983236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Encourages data-driven decision making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37724" y="5165765"/>
            <a:ext cx="6357818" cy="2139910"/>
          </a:xfrm>
          <a:prstGeom prst="roundRect">
            <a:avLst>
              <a:gd name="adj" fmla="val 1678"/>
            </a:avLst>
          </a:prstGeom>
          <a:solidFill>
            <a:srgbClr val="2B2952"/>
          </a:solidFill>
          <a:ln/>
        </p:spPr>
      </p:sp>
      <p:sp>
        <p:nvSpPr>
          <p:cNvPr id="13" name="Shape 9"/>
          <p:cNvSpPr/>
          <p:nvPr/>
        </p:nvSpPr>
        <p:spPr>
          <a:xfrm>
            <a:off x="1077039" y="540508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4445" y="5602486"/>
            <a:ext cx="323136" cy="32313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77039" y="6362462"/>
            <a:ext cx="48952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Improves operational efficiency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434858" y="5165765"/>
            <a:ext cx="6357818" cy="2139910"/>
          </a:xfrm>
          <a:prstGeom prst="roundRect">
            <a:avLst>
              <a:gd name="adj" fmla="val 1678"/>
            </a:avLst>
          </a:prstGeom>
          <a:solidFill>
            <a:srgbClr val="2B2952"/>
          </a:solidFill>
          <a:ln/>
        </p:spPr>
      </p:sp>
      <p:sp>
        <p:nvSpPr>
          <p:cNvPr id="17" name="Shape 12"/>
          <p:cNvSpPr/>
          <p:nvPr/>
        </p:nvSpPr>
        <p:spPr>
          <a:xfrm>
            <a:off x="7674173" y="5405080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1579" y="5602486"/>
            <a:ext cx="323136" cy="32313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674173" y="6362462"/>
            <a:ext cx="58791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Supports intelligent telecom infrastructure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6201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Dataset Overview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368427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Telecom customer dataset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15099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Includes customer usage and service details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46177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Target variable: Churn (Yes/No)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508444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Dataset processed and cleaned before modeling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1318" y="49363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Methodology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18" y="1274921"/>
            <a:ext cx="897612" cy="10771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48357" y="1454348"/>
            <a:ext cx="355365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Data ingestion and exploration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318" y="2352080"/>
            <a:ext cx="897612" cy="10771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48357" y="2531507"/>
            <a:ext cx="2269093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Data preprocessing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318" y="3429238"/>
            <a:ext cx="897612" cy="10771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048357" y="3608665"/>
            <a:ext cx="230897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Feature engineering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318" y="4506397"/>
            <a:ext cx="897612" cy="10771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048357" y="4685824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Model training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318" y="5583555"/>
            <a:ext cx="897612" cy="10771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048357" y="5762982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Model evaluation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1318" y="6660713"/>
            <a:ext cx="897612" cy="107715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3048357" y="6840141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Model inference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42455" y="533281"/>
            <a:ext cx="6313527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Machine Learning Models Used</a:t>
            </a:r>
            <a:endParaRPr lang="en-US" sz="2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42455" y="1377315"/>
            <a:ext cx="1154549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(Used as data mining classification techniques)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303770" y="1905714"/>
            <a:ext cx="22860" cy="5790486"/>
          </a:xfrm>
          <a:prstGeom prst="roundRect">
            <a:avLst>
              <a:gd name="adj" fmla="val 127262"/>
            </a:avLst>
          </a:prstGeom>
          <a:solidFill>
            <a:srgbClr val="44426B"/>
          </a:solidFill>
          <a:ln/>
        </p:spPr>
      </p:sp>
      <p:sp>
        <p:nvSpPr>
          <p:cNvPr id="5" name="Shape 3"/>
          <p:cNvSpPr/>
          <p:nvPr/>
        </p:nvSpPr>
        <p:spPr>
          <a:xfrm>
            <a:off x="6950273" y="2112407"/>
            <a:ext cx="387787" cy="22860"/>
          </a:xfrm>
          <a:prstGeom prst="roundRect">
            <a:avLst>
              <a:gd name="adj" fmla="val 127262"/>
            </a:avLst>
          </a:prstGeom>
          <a:solidFill>
            <a:srgbClr val="44426B"/>
          </a:solidFill>
          <a:ln/>
        </p:spPr>
      </p:sp>
      <p:sp>
        <p:nvSpPr>
          <p:cNvPr id="6" name="Shape 4"/>
          <p:cNvSpPr/>
          <p:nvPr/>
        </p:nvSpPr>
        <p:spPr>
          <a:xfrm>
            <a:off x="7242512" y="2051149"/>
            <a:ext cx="145375" cy="145375"/>
          </a:xfrm>
          <a:prstGeom prst="roundRect">
            <a:avLst>
              <a:gd name="adj" fmla="val 314497"/>
            </a:avLst>
          </a:prstGeom>
          <a:solidFill>
            <a:srgbClr val="8061FF"/>
          </a:solidFill>
          <a:ln/>
        </p:spPr>
      </p:sp>
      <p:sp>
        <p:nvSpPr>
          <p:cNvPr id="7" name="Text 5"/>
          <p:cNvSpPr/>
          <p:nvPr/>
        </p:nvSpPr>
        <p:spPr>
          <a:xfrm>
            <a:off x="4133374" y="1972270"/>
            <a:ext cx="240613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Logistic Regression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292340" y="3275886"/>
            <a:ext cx="387787" cy="22860"/>
          </a:xfrm>
          <a:prstGeom prst="roundRect">
            <a:avLst>
              <a:gd name="adj" fmla="val 127262"/>
            </a:avLst>
          </a:prstGeom>
          <a:solidFill>
            <a:srgbClr val="44426B"/>
          </a:solidFill>
          <a:ln/>
        </p:spPr>
      </p:sp>
      <p:sp>
        <p:nvSpPr>
          <p:cNvPr id="9" name="Shape 7"/>
          <p:cNvSpPr/>
          <p:nvPr/>
        </p:nvSpPr>
        <p:spPr>
          <a:xfrm>
            <a:off x="7242512" y="3214628"/>
            <a:ext cx="145375" cy="145375"/>
          </a:xfrm>
          <a:prstGeom prst="roundRect">
            <a:avLst>
              <a:gd name="adj" fmla="val 314497"/>
            </a:avLst>
          </a:prstGeom>
          <a:solidFill>
            <a:srgbClr val="8061FF"/>
          </a:solidFill>
          <a:ln/>
        </p:spPr>
      </p:sp>
      <p:sp>
        <p:nvSpPr>
          <p:cNvPr id="10" name="Text 8"/>
          <p:cNvSpPr/>
          <p:nvPr/>
        </p:nvSpPr>
        <p:spPr>
          <a:xfrm>
            <a:off x="8090892" y="3135749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Decision Tree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950273" y="4278749"/>
            <a:ext cx="387787" cy="22860"/>
          </a:xfrm>
          <a:prstGeom prst="roundRect">
            <a:avLst>
              <a:gd name="adj" fmla="val 127262"/>
            </a:avLst>
          </a:prstGeom>
          <a:solidFill>
            <a:srgbClr val="44426B"/>
          </a:solidFill>
          <a:ln/>
        </p:spPr>
      </p:sp>
      <p:sp>
        <p:nvSpPr>
          <p:cNvPr id="12" name="Shape 10"/>
          <p:cNvSpPr/>
          <p:nvPr/>
        </p:nvSpPr>
        <p:spPr>
          <a:xfrm>
            <a:off x="7242512" y="4217491"/>
            <a:ext cx="145375" cy="145375"/>
          </a:xfrm>
          <a:prstGeom prst="roundRect">
            <a:avLst>
              <a:gd name="adj" fmla="val 314497"/>
            </a:avLst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4257794" y="4138613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Random Forest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292340" y="5281732"/>
            <a:ext cx="387787" cy="22860"/>
          </a:xfrm>
          <a:prstGeom prst="roundRect">
            <a:avLst>
              <a:gd name="adj" fmla="val 127262"/>
            </a:avLst>
          </a:prstGeom>
          <a:solidFill>
            <a:srgbClr val="44426B"/>
          </a:solidFill>
          <a:ln/>
        </p:spPr>
      </p:sp>
      <p:sp>
        <p:nvSpPr>
          <p:cNvPr id="15" name="Shape 13"/>
          <p:cNvSpPr/>
          <p:nvPr/>
        </p:nvSpPr>
        <p:spPr>
          <a:xfrm>
            <a:off x="7242512" y="5220474"/>
            <a:ext cx="145375" cy="145375"/>
          </a:xfrm>
          <a:prstGeom prst="roundRect">
            <a:avLst>
              <a:gd name="adj" fmla="val 314497"/>
            </a:avLst>
          </a:prstGeom>
          <a:solidFill>
            <a:srgbClr val="8061FF"/>
          </a:solidFill>
          <a:ln/>
        </p:spPr>
      </p:sp>
      <p:sp>
        <p:nvSpPr>
          <p:cNvPr id="16" name="Text 14"/>
          <p:cNvSpPr/>
          <p:nvPr/>
        </p:nvSpPr>
        <p:spPr>
          <a:xfrm>
            <a:off x="8090892" y="5141595"/>
            <a:ext cx="342447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K-Nearest Neighbors (KNN)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950273" y="6284714"/>
            <a:ext cx="387787" cy="22860"/>
          </a:xfrm>
          <a:prstGeom prst="roundRect">
            <a:avLst>
              <a:gd name="adj" fmla="val 127262"/>
            </a:avLst>
          </a:prstGeom>
          <a:solidFill>
            <a:srgbClr val="44426B"/>
          </a:solidFill>
          <a:ln/>
        </p:spPr>
      </p:sp>
      <p:sp>
        <p:nvSpPr>
          <p:cNvPr id="18" name="Shape 16"/>
          <p:cNvSpPr/>
          <p:nvPr/>
        </p:nvSpPr>
        <p:spPr>
          <a:xfrm>
            <a:off x="7242512" y="6223456"/>
            <a:ext cx="145375" cy="145375"/>
          </a:xfrm>
          <a:prstGeom prst="roundRect">
            <a:avLst>
              <a:gd name="adj" fmla="val 314497"/>
            </a:avLst>
          </a:prstGeom>
          <a:solidFill>
            <a:srgbClr val="8061FF"/>
          </a:solidFill>
          <a:ln/>
        </p:spPr>
      </p:sp>
      <p:sp>
        <p:nvSpPr>
          <p:cNvPr id="19" name="Text 17"/>
          <p:cNvSpPr/>
          <p:nvPr/>
        </p:nvSpPr>
        <p:spPr>
          <a:xfrm>
            <a:off x="2715220" y="6144578"/>
            <a:ext cx="3824288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Support Vector Machine (SVM)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9528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Times New Roman" panose="02020603050405020304" pitchFamily="18" charset="0"/>
                <a:ea typeface="Syne Bold" pitchFamily="34" charset="-122"/>
                <a:cs typeface="Times New Roman" panose="02020603050405020304" pitchFamily="18" charset="0"/>
              </a:rPr>
              <a:t>Model Evaluation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21754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Accuracy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4124" y="368427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Precision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24124" y="415099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Recall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24124" y="46177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F1-Score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24124" y="508444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ROC-AUC Curve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324124" y="555117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Confusion Matrix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361</Words>
  <Application>Microsoft Office PowerPoint</Application>
  <PresentationFormat>Custom</PresentationFormat>
  <Paragraphs>105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aoun shah</cp:lastModifiedBy>
  <cp:revision>4</cp:revision>
  <dcterms:created xsi:type="dcterms:W3CDTF">2026-01-16T07:46:52Z</dcterms:created>
  <dcterms:modified xsi:type="dcterms:W3CDTF">2026-01-16T08:10:43Z</dcterms:modified>
</cp:coreProperties>
</file>